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7"/>
  </p:notesMasterIdLst>
  <p:sldIdLst>
    <p:sldId id="271" r:id="rId5"/>
    <p:sldId id="257" r:id="rId6"/>
    <p:sldId id="258" r:id="rId7"/>
    <p:sldId id="259" r:id="rId8"/>
    <p:sldId id="260" r:id="rId9"/>
    <p:sldId id="263" r:id="rId10"/>
    <p:sldId id="264" r:id="rId11"/>
    <p:sldId id="272" r:id="rId12"/>
    <p:sldId id="273" r:id="rId13"/>
    <p:sldId id="274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5DB8BA-6A45-4A91-AB61-979AF62CA341}" v="2" dt="2019-10-25T22:59:59.3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6624F-94E2-4B70-9AAF-9E8F3FB62F89}" type="datetimeFigureOut">
              <a:rPr lang="en-US" smtClean="0"/>
              <a:t>4/13/2020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57E64-6EF5-425F-A889-A97063CE22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041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1 of your PowerPoint Presentation should consist of 5-10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57E64-6EF5-425F-A889-A97063CE224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939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Describe harassment and retaliation in the workplace by defining both terms and providing workplace examples of each.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57E64-6EF5-425F-A889-A97063CE224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675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 at least 5 possible questions an employee might ask about harassment and retaliation in the workplace and your responses to those questions.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57E64-6EF5-425F-A889-A97063CE224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81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Identify at least 5 quality recommended resources you would like every employee to have. Be sure to annotate each one with a brief summary of the resource and your rationale for your recommendation.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57E64-6EF5-425F-A889-A97063CE224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505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2 of your PowerPoint Presentation should consist of 6-10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57E64-6EF5-425F-A889-A97063CE224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141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 a summary of a situation from your work experience, or reported abuse from a legitimate news report, demonstrating harassment in the workplace, whether retaliation was involved, and if so, in what ways.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57E64-6EF5-425F-A889-A97063CE224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754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were the HR professional involved, what retaliatory actions might you anticipate, and how might these be avoided?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57E64-6EF5-425F-A889-A97063CE224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062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what you would need to know about the law in order to handle the situation appropriately and effectively as an HR professional.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57E64-6EF5-425F-A889-A97063CE224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011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 next steps that you would recommend to prevent this situation from happening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57E64-6EF5-425F-A889-A97063CE224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474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 your resources for this PowerPoint Presentation on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57E64-6EF5-425F-A889-A97063CE224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36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Your final slide should list in APA format the References that support the content provided.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57E64-6EF5-425F-A889-A97063CE224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668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4" name="Rectangle 103">
            <a:extLst>
              <a:ext uri="{FF2B5EF4-FFF2-40B4-BE49-F238E27FC236}">
                <a16:creationId xmlns:a16="http://schemas.microsoft.com/office/drawing/2014/main" id="{847489EB-355C-4170-8C70-5CDD42EFD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5" name="Picture 105">
            <a:extLst>
              <a:ext uri="{FF2B5EF4-FFF2-40B4-BE49-F238E27FC236}">
                <a16:creationId xmlns:a16="http://schemas.microsoft.com/office/drawing/2014/main" id="{521CC0F3-7B68-4C9C-999A-74F8925C3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6" name="Picture 107">
            <a:extLst>
              <a:ext uri="{FF2B5EF4-FFF2-40B4-BE49-F238E27FC236}">
                <a16:creationId xmlns:a16="http://schemas.microsoft.com/office/drawing/2014/main" id="{3EB18ECF-1C11-48BB-8C2B-DC5532A90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37" name="Rectangle 109">
            <a:extLst>
              <a:ext uri="{FF2B5EF4-FFF2-40B4-BE49-F238E27FC236}">
                <a16:creationId xmlns:a16="http://schemas.microsoft.com/office/drawing/2014/main" id="{D8887E40-5A0B-4897-80F0-0BAFAAB61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8" name="Rectangle 111">
            <a:extLst>
              <a:ext uri="{FF2B5EF4-FFF2-40B4-BE49-F238E27FC236}">
                <a16:creationId xmlns:a16="http://schemas.microsoft.com/office/drawing/2014/main" id="{92E3B1B6-DAAA-408B-A99C-2A7EE0409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9" name="Rectangle 113">
            <a:extLst>
              <a:ext uri="{FF2B5EF4-FFF2-40B4-BE49-F238E27FC236}">
                <a16:creationId xmlns:a16="http://schemas.microsoft.com/office/drawing/2014/main" id="{7A72B882-D016-4849-AF04-88E39D13A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37FC4-6777-4D9D-889F-6F0634233C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6398" y="5166420"/>
            <a:ext cx="8440564" cy="1045052"/>
          </a:xfrm>
        </p:spPr>
        <p:txBody>
          <a:bodyPr>
            <a:normAutofit fontScale="90000"/>
          </a:bodyPr>
          <a:lstStyle/>
          <a:p>
            <a:r>
              <a:rPr lang="en-US" sz="3400" dirty="0"/>
              <a:t>Harassment and Retaliation in the Workplace </a:t>
            </a:r>
            <a:br>
              <a:rPr lang="en-US" sz="3400" dirty="0"/>
            </a:br>
            <a:endParaRPr lang="en-US" sz="3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2F61F-F5AC-4813-92AA-B885FA81EC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24907" y="4759126"/>
            <a:ext cx="8292055" cy="404576"/>
          </a:xfrm>
        </p:spPr>
        <p:txBody>
          <a:bodyPr>
            <a:normAutofit/>
          </a:bodyPr>
          <a:lstStyle/>
          <a:p>
            <a:r>
              <a:rPr lang="en-US" dirty="0"/>
              <a:t>HR Training Presentation</a:t>
            </a:r>
          </a:p>
        </p:txBody>
      </p:sp>
      <p:sp>
        <p:nvSpPr>
          <p:cNvPr id="140" name="Rectangle 115">
            <a:extLst>
              <a:ext uri="{FF2B5EF4-FFF2-40B4-BE49-F238E27FC236}">
                <a16:creationId xmlns:a16="http://schemas.microsoft.com/office/drawing/2014/main" id="{41FF9E96-6955-4599-A2D0-1FF57939C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0531" y="647188"/>
            <a:ext cx="9091538" cy="32972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517422-F683-4FFD-8E47-89875A6CDF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2614" y="972646"/>
            <a:ext cx="2615278" cy="2648383"/>
          </a:xfrm>
          <a:prstGeom prst="rect">
            <a:avLst/>
          </a:prstGeom>
          <a:ln>
            <a:noFill/>
          </a:ln>
        </p:spPr>
      </p:pic>
      <p:sp>
        <p:nvSpPr>
          <p:cNvPr id="141" name="Rectangle 117">
            <a:extLst>
              <a:ext uri="{FF2B5EF4-FFF2-40B4-BE49-F238E27FC236}">
                <a16:creationId xmlns:a16="http://schemas.microsoft.com/office/drawing/2014/main" id="{A15CFF31-2A56-4E24-9263-DC4342144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966" y="888935"/>
            <a:ext cx="8613076" cy="2818547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2" name="Rectangle 119">
            <a:extLst>
              <a:ext uri="{FF2B5EF4-FFF2-40B4-BE49-F238E27FC236}">
                <a16:creationId xmlns:a16="http://schemas.microsoft.com/office/drawing/2014/main" id="{8F8907EB-52AA-4516-BC6A-7861CE0774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397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377EE36-E59D-4778-8F99-4B470DA4A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586C6C5-47AF-450A-932D-880EF823E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587901A-AA64-4940-9803-F67677851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393CD2B5-370C-4E54-BF07-77E46BC7D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521321C5-E7EE-49D4-8BF3-7DD5F4260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B4F98145-516D-4594-B0F0-0F5C85DAF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249DD94E-466E-443D-84D4-95364BF81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730E5A1-76E1-474B-9303-1A42C5373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25E42092-1184-49FF-8DE1-34B280A4F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FFFB4-E989-4A99-945F-B5AB6F60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841" y="2729751"/>
            <a:ext cx="5561204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dirty="0"/>
              <a:t>What Every Employee </a:t>
            </a:r>
            <a:br>
              <a:rPr lang="en-US" sz="3400" dirty="0"/>
            </a:br>
            <a:r>
              <a:rPr lang="en-US" sz="3400" dirty="0"/>
              <a:t>Needs to Know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08AA5-73C1-4B09-8A76-2CBE64E00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9910" y="1569539"/>
            <a:ext cx="5675179" cy="1160213"/>
          </a:xfrm>
        </p:spPr>
        <p:txBody>
          <a:bodyPr vert="horz" lIns="91440" tIns="0" rIns="91440" bIns="45720" rtlCol="0" anchor="b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Part 1: Harassment and Retaliation in the Workplace </a:t>
            </a:r>
          </a:p>
        </p:txBody>
      </p:sp>
      <p:pic>
        <p:nvPicPr>
          <p:cNvPr id="2050" name="Picture 2" descr="https://eastus1-mediap.svc.ms/transform/thumbnail?provider=spo&amp;inputFormat=jpg&amp;cs=fFNQTw&amp;docid=https%3A%2F%2Flaureatena-my.sharepoint.com%3A443%2F_api%2Fv2.0%2Fdrives%2Fb!eqIvBcFJDUW72NS2SO3xiSjW4Pnq7MVKmQe_fYcaFxzYfg8F8g14SaIySReG5Tg_%2Fitems%2F01FM6EFH3HI6QFFAFLXREJXQJBQL3MEAPO%3Fversion%3DPublished&amp;access_token=eyJ0eXAiOiJKV1QiLCJhbGciOiJub25lIn0.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.UWlnS2t0bk5XRkZnS083NE9OejJhTVB5bzd2eHRIcFFOZmV3VGlteTl1az0&amp;encodeFailures=1&amp;srcWidth=&amp;srcHeight=&amp;width=460&amp;height=464&amp;action=Access">
            <a:extLst>
              <a:ext uri="{FF2B5EF4-FFF2-40B4-BE49-F238E27FC236}">
                <a16:creationId xmlns:a16="http://schemas.microsoft.com/office/drawing/2014/main" id="{E9C4A731-2881-4277-975F-8337186CB5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" r="2" b="2"/>
          <a:stretch/>
        </p:blipFill>
        <p:spPr bwMode="auto">
          <a:xfrm>
            <a:off x="7409858" y="1875908"/>
            <a:ext cx="3068816" cy="3100748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E30419FB-3F46-4553-9607-D1AA2CAF1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955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6CE0E-D732-44D7-9705-E1083D6DD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/>
          <a:lstStyle/>
          <a:p>
            <a:r>
              <a:rPr lang="en-US" sz="1800" dirty="0"/>
              <a:t>Harassment and Retaliation in the Workplace</a:t>
            </a:r>
            <a:br>
              <a:rPr lang="en-US" sz="1800" dirty="0"/>
            </a:br>
            <a:r>
              <a:rPr lang="en-US" dirty="0"/>
              <a:t>Definitions &amp;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ACB30-F816-4999-B4B9-7E4AEC77A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399782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 descr="https://eastus1-mediap.svc.ms/transform/thumbnail?provider=spo&amp;inputFormat=jpg&amp;cs=fFNQTw&amp;docid=https%3A%2F%2Flaureatena-my.sharepoint.com%3A443%2F_api%2Fv2.0%2Fdrives%2Fb!eqIvBcFJDUW72NS2SO3xiSjW4Pnq7MVKmQe_fYcaFxzYfg8F8g14SaIySReG5Tg_%2Fitems%2F01FM6EFH3HI6QFFAFLXREJXQJBQL3MEAPO%3Fversion%3DPublished&amp;access_token=eyJ0eXAiOiJKV1QiLCJhbGciOiJub25lIn0.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.UWlnS2t0bk5XRkZnS083NE9OejJhTVB5bzd2eHRIcFFOZmV3VGlteTl1az0&amp;encodeFailures=1&amp;srcWidth=&amp;srcHeight=&amp;width=460&amp;height=464&amp;action=Access">
            <a:extLst>
              <a:ext uri="{FF2B5EF4-FFF2-40B4-BE49-F238E27FC236}">
                <a16:creationId xmlns:a16="http://schemas.microsoft.com/office/drawing/2014/main" id="{8C2981F6-5FB0-4500-B6D1-B61FCBF2E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81" y="381741"/>
            <a:ext cx="2409727" cy="223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183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6CE0E-D732-44D7-9705-E1083D6DD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dirty="0"/>
              <a:t>Harassment and Retaliation in the Workplace</a:t>
            </a:r>
            <a:br>
              <a:rPr lang="en-US" sz="2000" dirty="0"/>
            </a:br>
            <a:r>
              <a:rPr lang="en-US" sz="3800" dirty="0"/>
              <a:t>FAQs: Questions &amp; Answers 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ACB30-F816-4999-B4B9-7E4AEC77A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https://eastus1-mediap.svc.ms/transform/thumbnail?provider=spo&amp;inputFormat=jpg&amp;cs=fFNQTw&amp;docid=https%3A%2F%2Flaureatena-my.sharepoint.com%3A443%2F_api%2Fv2.0%2Fdrives%2Fb!eqIvBcFJDUW72NS2SO3xiSjW4Pnq7MVKmQe_fYcaFxzYfg8F8g14SaIySReG5Tg_%2Fitems%2F01FM6EFH3HI6QFFAFLXREJXQJBQL3MEAPO%3Fversion%3DPublished&amp;access_token=eyJ0eXAiOiJKV1QiLCJhbGciOiJub25lIn0.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.UWlnS2t0bk5XRkZnS083NE9OejJhTVB5bzd2eHRIcFFOZmV3VGlteTl1az0&amp;encodeFailures=1&amp;srcWidth=&amp;srcHeight=&amp;width=460&amp;height=464&amp;action=Access">
            <a:extLst>
              <a:ext uri="{FF2B5EF4-FFF2-40B4-BE49-F238E27FC236}">
                <a16:creationId xmlns:a16="http://schemas.microsoft.com/office/drawing/2014/main" id="{8C2981F6-5FB0-4500-B6D1-B61FCBF2E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81" y="381741"/>
            <a:ext cx="2409727" cy="223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272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6CE0E-D732-44D7-9705-E1083D6DD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Harassment and Retaliation in the Workplace</a:t>
            </a:r>
            <a:br>
              <a:rPr lang="en-US" sz="1800" dirty="0"/>
            </a:br>
            <a:r>
              <a:rPr lang="en-US" dirty="0"/>
              <a:t>Recommended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ACB30-F816-4999-B4B9-7E4AEC77A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https://eastus1-mediap.svc.ms/transform/thumbnail?provider=spo&amp;inputFormat=jpg&amp;cs=fFNQTw&amp;docid=https%3A%2F%2Flaureatena-my.sharepoint.com%3A443%2F_api%2Fv2.0%2Fdrives%2Fb!eqIvBcFJDUW72NS2SO3xiSjW4Pnq7MVKmQe_fYcaFxzYfg8F8g14SaIySReG5Tg_%2Fitems%2F01FM6EFH3HI6QFFAFLXREJXQJBQL3MEAPO%3Fversion%3DPublished&amp;access_token=eyJ0eXAiOiJKV1QiLCJhbGciOiJub25lIn0.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.UWlnS2t0bk5XRkZnS083NE9OejJhTVB5bzd2eHRIcFFOZmV3VGlteTl1az0&amp;encodeFailures=1&amp;srcWidth=&amp;srcHeight=&amp;width=460&amp;height=464&amp;action=Access">
            <a:extLst>
              <a:ext uri="{FF2B5EF4-FFF2-40B4-BE49-F238E27FC236}">
                <a16:creationId xmlns:a16="http://schemas.microsoft.com/office/drawing/2014/main" id="{8C2981F6-5FB0-4500-B6D1-B61FCBF2E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81" y="381741"/>
            <a:ext cx="2409727" cy="223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66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FFFB4-E989-4A99-945F-B5AB6F60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841" y="2729751"/>
            <a:ext cx="5561204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dirty="0"/>
              <a:t>Making It Real!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08AA5-73C1-4B09-8A76-2CBE64E00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6841" y="1569539"/>
            <a:ext cx="5538249" cy="1160213"/>
          </a:xfrm>
        </p:spPr>
        <p:txBody>
          <a:bodyPr vert="horz" lIns="91440" tIns="0" rIns="91440" bIns="45720" rtlCol="0" anchor="b"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Part 2: Harassment and Retaliation in the Workplace</a:t>
            </a:r>
          </a:p>
        </p:txBody>
      </p:sp>
      <p:pic>
        <p:nvPicPr>
          <p:cNvPr id="2050" name="Picture 2" descr="https://eastus1-mediap.svc.ms/transform/thumbnail?provider=spo&amp;inputFormat=jpg&amp;cs=fFNQTw&amp;docid=https%3A%2F%2Flaureatena-my.sharepoint.com%3A443%2F_api%2Fv2.0%2Fdrives%2Fb!eqIvBcFJDUW72NS2SO3xiSjW4Pnq7MVKmQe_fYcaFxzYfg8F8g14SaIySReG5Tg_%2Fitems%2F01FM6EFH3HI6QFFAFLXREJXQJBQL3MEAPO%3Fversion%3DPublished&amp;access_token=eyJ0eXAiOiJKV1QiLCJhbGciOiJub25lIn0.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.UWlnS2t0bk5XRkZnS083NE9OejJhTVB5bzd2eHRIcFFOZmV3VGlteTl1az0&amp;encodeFailures=1&amp;srcWidth=&amp;srcHeight=&amp;width=460&amp;height=464&amp;action=Access">
            <a:extLst>
              <a:ext uri="{FF2B5EF4-FFF2-40B4-BE49-F238E27FC236}">
                <a16:creationId xmlns:a16="http://schemas.microsoft.com/office/drawing/2014/main" id="{E9C4A731-2881-4277-975F-8337186CB5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" r="2" b="2"/>
          <a:stretch/>
        </p:blipFill>
        <p:spPr bwMode="auto">
          <a:xfrm>
            <a:off x="7409858" y="1875908"/>
            <a:ext cx="3068816" cy="3100748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4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6CE0E-D732-44D7-9705-E1083D6DD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370" y="808056"/>
            <a:ext cx="8934770" cy="1077229"/>
          </a:xfrm>
        </p:spPr>
        <p:txBody>
          <a:bodyPr>
            <a:normAutofit/>
          </a:bodyPr>
          <a:lstStyle/>
          <a:p>
            <a:r>
              <a:rPr lang="en-US" sz="1800" dirty="0"/>
              <a:t>Harassment and Retaliation in the Workplace</a:t>
            </a:r>
            <a:br>
              <a:rPr lang="en-US" sz="1800" dirty="0"/>
            </a:br>
            <a:r>
              <a:rPr lang="en-US" dirty="0"/>
              <a:t>Summarizing and Analyzing a Real Situation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ACB30-F816-4999-B4B9-7E4AEC77A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4414" y="2251443"/>
            <a:ext cx="7796540" cy="399782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 descr="https://eastus1-mediap.svc.ms/transform/thumbnail?provider=spo&amp;inputFormat=jpg&amp;cs=fFNQTw&amp;docid=https%3A%2F%2Flaureatena-my.sharepoint.com%3A443%2F_api%2Fv2.0%2Fdrives%2Fb!eqIvBcFJDUW72NS2SO3xiSjW4Pnq7MVKmQe_fYcaFxzYfg8F8g14SaIySReG5Tg_%2Fitems%2F01FM6EFH3HI6QFFAFLXREJXQJBQL3MEAPO%3Fversion%3DPublished&amp;access_token=eyJ0eXAiOiJKV1QiLCJhbGciOiJub25lIn0.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.UWlnS2t0bk5XRkZnS083NE9OejJhTVB5bzd2eHRIcFFOZmV3VGlteTl1az0&amp;encodeFailures=1&amp;srcWidth=&amp;srcHeight=&amp;width=460&amp;height=464&amp;action=Access">
            <a:extLst>
              <a:ext uri="{FF2B5EF4-FFF2-40B4-BE49-F238E27FC236}">
                <a16:creationId xmlns:a16="http://schemas.microsoft.com/office/drawing/2014/main" id="{8C2981F6-5FB0-4500-B6D1-B61FCBF2E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5275" y="4250357"/>
            <a:ext cx="2409727" cy="223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9282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6CE0E-D732-44D7-9705-E1083D6DD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508" y="808056"/>
            <a:ext cx="9321631" cy="1077229"/>
          </a:xfrm>
        </p:spPr>
        <p:txBody>
          <a:bodyPr>
            <a:normAutofit/>
          </a:bodyPr>
          <a:lstStyle/>
          <a:p>
            <a:r>
              <a:rPr lang="en-US" sz="1800" dirty="0"/>
              <a:t>Harassment and Retaliation in the Workplace</a:t>
            </a:r>
            <a:br>
              <a:rPr lang="en-US" sz="1800" dirty="0"/>
            </a:br>
            <a:r>
              <a:rPr lang="en-US" dirty="0"/>
              <a:t>Anticipating and Avoiding Retaliatory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ACB30-F816-4999-B4B9-7E4AEC77A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4414" y="2251443"/>
            <a:ext cx="7796540" cy="399782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 descr="https://eastus1-mediap.svc.ms/transform/thumbnail?provider=spo&amp;inputFormat=jpg&amp;cs=fFNQTw&amp;docid=https%3A%2F%2Flaureatena-my.sharepoint.com%3A443%2F_api%2Fv2.0%2Fdrives%2Fb!eqIvBcFJDUW72NS2SO3xiSjW4Pnq7MVKmQe_fYcaFxzYfg8F8g14SaIySReG5Tg_%2Fitems%2F01FM6EFH3HI6QFFAFLXREJXQJBQL3MEAPO%3Fversion%3DPublished&amp;access_token=eyJ0eXAiOiJKV1QiLCJhbGciOiJub25lIn0.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.UWlnS2t0bk5XRkZnS083NE9OejJhTVB5bzd2eHRIcFFOZmV3VGlteTl1az0&amp;encodeFailures=1&amp;srcWidth=&amp;srcHeight=&amp;width=460&amp;height=464&amp;action=Access">
            <a:extLst>
              <a:ext uri="{FF2B5EF4-FFF2-40B4-BE49-F238E27FC236}">
                <a16:creationId xmlns:a16="http://schemas.microsoft.com/office/drawing/2014/main" id="{8C2981F6-5FB0-4500-B6D1-B61FCBF2E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5275" y="4250357"/>
            <a:ext cx="2409727" cy="223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856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6CE0E-D732-44D7-9705-E1083D6DD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414" y="808056"/>
            <a:ext cx="9465294" cy="1077229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Harassment and Retaliation in the Workplace</a:t>
            </a:r>
            <a:br>
              <a:rPr lang="en-US" sz="1800" dirty="0"/>
            </a:br>
            <a:r>
              <a:rPr lang="en-US" sz="3800" dirty="0"/>
              <a:t>What HR Professionals Need to Know </a:t>
            </a:r>
            <a:br>
              <a:rPr lang="en-US" sz="3800" dirty="0"/>
            </a:br>
            <a:r>
              <a:rPr lang="en-US" sz="3800" dirty="0"/>
              <a:t>About the Law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ACB30-F816-4999-B4B9-7E4AEC77A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4414" y="2251443"/>
            <a:ext cx="7796540" cy="399782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 descr="https://eastus1-mediap.svc.ms/transform/thumbnail?provider=spo&amp;inputFormat=jpg&amp;cs=fFNQTw&amp;docid=https%3A%2F%2Flaureatena-my.sharepoint.com%3A443%2F_api%2Fv2.0%2Fdrives%2Fb!eqIvBcFJDUW72NS2SO3xiSjW4Pnq7MVKmQe_fYcaFxzYfg8F8g14SaIySReG5Tg_%2Fitems%2F01FM6EFH3HI6QFFAFLXREJXQJBQL3MEAPO%3Fversion%3DPublished&amp;access_token=eyJ0eXAiOiJKV1QiLCJhbGciOiJub25lIn0.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.UWlnS2t0bk5XRkZnS083NE9OejJhTVB5bzd2eHRIcFFOZmV3VGlteTl1az0&amp;encodeFailures=1&amp;srcWidth=&amp;srcHeight=&amp;width=460&amp;height=464&amp;action=Access">
            <a:extLst>
              <a:ext uri="{FF2B5EF4-FFF2-40B4-BE49-F238E27FC236}">
                <a16:creationId xmlns:a16="http://schemas.microsoft.com/office/drawing/2014/main" id="{8C2981F6-5FB0-4500-B6D1-B61FCBF2E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5275" y="4250357"/>
            <a:ext cx="2409727" cy="223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081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6CE0E-D732-44D7-9705-E1083D6DD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Harassment and Retaliation in the Workplace</a:t>
            </a:r>
            <a:br>
              <a:rPr lang="en-US" sz="1800" dirty="0"/>
            </a:br>
            <a:r>
              <a:rPr lang="en-US" dirty="0"/>
              <a:t>Taking Steps for 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ACB30-F816-4999-B4B9-7E4AEC77A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4414" y="2251443"/>
            <a:ext cx="7796540" cy="399782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 descr="https://eastus1-mediap.svc.ms/transform/thumbnail?provider=spo&amp;inputFormat=jpg&amp;cs=fFNQTw&amp;docid=https%3A%2F%2Flaureatena-my.sharepoint.com%3A443%2F_api%2Fv2.0%2Fdrives%2Fb!eqIvBcFJDUW72NS2SO3xiSjW4Pnq7MVKmQe_fYcaFxzYfg8F8g14SaIySReG5Tg_%2Fitems%2F01FM6EFH3HI6QFFAFLXREJXQJBQL3MEAPO%3Fversion%3DPublished&amp;access_token=eyJ0eXAiOiJKV1QiLCJhbGciOiJub25lIn0.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.UWlnS2t0bk5XRkZnS083NE9OejJhTVB5bzd2eHRIcFFOZmV3VGlteTl1az0&amp;encodeFailures=1&amp;srcWidth=&amp;srcHeight=&amp;width=460&amp;height=464&amp;action=Access">
            <a:extLst>
              <a:ext uri="{FF2B5EF4-FFF2-40B4-BE49-F238E27FC236}">
                <a16:creationId xmlns:a16="http://schemas.microsoft.com/office/drawing/2014/main" id="{8C2981F6-5FB0-4500-B6D1-B61FCBF2E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5275" y="4250357"/>
            <a:ext cx="2409727" cy="223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540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FFFB4-E989-4A99-945F-B5AB6F60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841" y="2729751"/>
            <a:ext cx="5561204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dirty="0"/>
              <a:t>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08AA5-73C1-4B09-8A76-2CBE64E00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8508" y="1569539"/>
            <a:ext cx="5386581" cy="1160213"/>
          </a:xfrm>
        </p:spPr>
        <p:txBody>
          <a:bodyPr vert="horz" lIns="91440" tIns="0" rIns="91440" bIns="45720" rtlCol="0" anchor="b">
            <a:normAutofit/>
          </a:bodyPr>
          <a:lstStyle/>
          <a:p>
            <a:r>
              <a:rPr lang="en-US" dirty="0"/>
              <a:t>Part 3: Harassment and Retaliation in the Workplace </a:t>
            </a:r>
          </a:p>
        </p:txBody>
      </p:sp>
      <p:pic>
        <p:nvPicPr>
          <p:cNvPr id="2050" name="Picture 2" descr="https://eastus1-mediap.svc.ms/transform/thumbnail?provider=spo&amp;inputFormat=jpg&amp;cs=fFNQTw&amp;docid=https%3A%2F%2Flaureatena-my.sharepoint.com%3A443%2F_api%2Fv2.0%2Fdrives%2Fb!eqIvBcFJDUW72NS2SO3xiSjW4Pnq7MVKmQe_fYcaFxzYfg8F8g14SaIySReG5Tg_%2Fitems%2F01FM6EFH3HI6QFFAFLXREJXQJBQL3MEAPO%3Fversion%3DPublished&amp;access_token=eyJ0eXAiOiJKV1QiLCJhbGciOiJub25lIn0.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.UWlnS2t0bk5XRkZnS083NE9OejJhTVB5bzd2eHRIcFFOZmV3VGlteTl1az0&amp;encodeFailures=1&amp;srcWidth=&amp;srcHeight=&amp;width=460&amp;height=464&amp;action=Access">
            <a:extLst>
              <a:ext uri="{FF2B5EF4-FFF2-40B4-BE49-F238E27FC236}">
                <a16:creationId xmlns:a16="http://schemas.microsoft.com/office/drawing/2014/main" id="{E9C4A731-2881-4277-975F-8337186CB5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" r="2" b="2"/>
          <a:stretch/>
        </p:blipFill>
        <p:spPr bwMode="auto">
          <a:xfrm>
            <a:off x="7409858" y="1875908"/>
            <a:ext cx="3068816" cy="3100748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136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ACB30-F816-4999-B4B9-7E4AEC77A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4414" y="2198134"/>
            <a:ext cx="9703796" cy="4362464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</p:txBody>
      </p:sp>
      <p:pic>
        <p:nvPicPr>
          <p:cNvPr id="3074" name="Picture 2" descr="https://eastus1-mediap.svc.ms/transform/thumbnail?provider=spo&amp;inputFormat=jpg&amp;cs=fFNQTw&amp;docid=https%3A%2F%2Flaureatena-my.sharepoint.com%3A443%2F_api%2Fv2.0%2Fdrives%2Fb!eqIvBcFJDUW72NS2SO3xiSjW4Pnq7MVKmQe_fYcaFxzYfg8F8g14SaIySReG5Tg_%2Fitems%2F01FM6EFH3HI6QFFAFLXREJXQJBQL3MEAPO%3Fversion%3DPublished&amp;access_token=eyJ0eXAiOiJKV1QiLCJhbGciOiJub25lIn0.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.UWlnS2t0bk5XRkZnS083NE9OejJhTVB5bzd2eHRIcFFOZmV3VGlteTl1az0&amp;encodeFailures=1&amp;srcWidth=&amp;srcHeight=&amp;width=460&amp;height=464&amp;action=Access">
            <a:extLst>
              <a:ext uri="{FF2B5EF4-FFF2-40B4-BE49-F238E27FC236}">
                <a16:creationId xmlns:a16="http://schemas.microsoft.com/office/drawing/2014/main" id="{8C2981F6-5FB0-4500-B6D1-B61FCBF2E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857" y="138213"/>
            <a:ext cx="1636910" cy="147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63BE40-EB52-439F-8913-2A1AF85E11F8}"/>
              </a:ext>
            </a:extLst>
          </p:cNvPr>
          <p:cNvSpPr txBox="1"/>
          <p:nvPr/>
        </p:nvSpPr>
        <p:spPr>
          <a:xfrm>
            <a:off x="5417857" y="1722269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7691544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A86C76B1E70C418F4FA392FA954CA0" ma:contentTypeVersion="11" ma:contentTypeDescription="Create a new document." ma:contentTypeScope="" ma:versionID="f99caebc85eca7009fd2ecd8bbb51632">
  <xsd:schema xmlns:xsd="http://www.w3.org/2001/XMLSchema" xmlns:xs="http://www.w3.org/2001/XMLSchema" xmlns:p="http://schemas.microsoft.com/office/2006/metadata/properties" xmlns:ns2="00982455-cca4-43a1-99db-4f435d27f8be" xmlns:ns3="caa2c843-461b-4096-829d-d152f62699f9" targetNamespace="http://schemas.microsoft.com/office/2006/metadata/properties" ma:root="true" ma:fieldsID="4137aedd2038b2a0d2ed6a0b1cafd699" ns2:_="" ns3:_="">
    <xsd:import namespace="00982455-cca4-43a1-99db-4f435d27f8be"/>
    <xsd:import namespace="caa2c843-461b-4096-829d-d152f62699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982455-cca4-43a1-99db-4f435d27f8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a2c843-461b-4096-829d-d152f62699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7418C8-8FAC-49A2-803A-231280F7F637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ce3c7885-0732-43c1-87d2-5aa71fb2d0ef"/>
    <ds:schemaRef ds:uri="http://purl.org/dc/dcmitype/"/>
    <ds:schemaRef ds:uri="http://schemas.microsoft.com/office/infopath/2007/PartnerControls"/>
    <ds:schemaRef ds:uri="http://purl.org/dc/elements/1.1/"/>
    <ds:schemaRef ds:uri="dd0076c9-5606-41da-a5dc-9a8b5327ee9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10DC4BC-94E8-4DED-AB11-161AC35312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91D565-3FBB-4B8C-B22A-B2A7811715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982455-cca4-43a1-99db-4f435d27f8be"/>
    <ds:schemaRef ds:uri="caa2c843-461b-4096-829d-d152f62699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376</Words>
  <Application>Microsoft Office PowerPoint</Application>
  <PresentationFormat>Widescreen</PresentationFormat>
  <Paragraphs>39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MS Shell Dlg 2</vt:lpstr>
      <vt:lpstr>Wingdings</vt:lpstr>
      <vt:lpstr>Wingdings 3</vt:lpstr>
      <vt:lpstr>Madison</vt:lpstr>
      <vt:lpstr>Harassment and Retaliation in the Workplace  </vt:lpstr>
      <vt:lpstr>What Every Employee  Needs to Know</vt:lpstr>
      <vt:lpstr>Harassment and Retaliation in the Workplace Definitions &amp; Examples</vt:lpstr>
      <vt:lpstr>Harassment and Retaliation in the Workplace FAQs: Questions &amp; Answers  </vt:lpstr>
      <vt:lpstr>Harassment and Retaliation in the Workplace Recommended Resources</vt:lpstr>
      <vt:lpstr>Making It Real!</vt:lpstr>
      <vt:lpstr>Harassment and Retaliation in the Workplace Summarizing and Analyzing a Real Situation</vt:lpstr>
      <vt:lpstr>Harassment and Retaliation in the Workplace Anticipating and Avoiding Retaliatory Actions</vt:lpstr>
      <vt:lpstr>Harassment and Retaliation in the Workplace What HR Professionals Need to Know  About the Law </vt:lpstr>
      <vt:lpstr>Harassment and Retaliation in the Workplace Taking Steps for Prevention</vt:lpstr>
      <vt:lpstr>Resources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Harassment &amp; Retaliation in the Workplace  in the Workplace</dc:title>
  <dc:creator>Jane Schall</dc:creator>
  <cp:lastModifiedBy>Aaron Akindiya</cp:lastModifiedBy>
  <cp:revision>2</cp:revision>
  <dcterms:created xsi:type="dcterms:W3CDTF">2019-10-14T18:12:39Z</dcterms:created>
  <dcterms:modified xsi:type="dcterms:W3CDTF">2020-04-14T02:54:43Z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0x0101004DA86C76B1E70C418F4FA392FA954CA0</vt:lpwstr>
  </property>
</Properties>
</file>